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78" r:id="rId5"/>
    <p:sldId id="259" r:id="rId6"/>
    <p:sldId id="27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115" autoAdjust="0"/>
  </p:normalViewPr>
  <p:slideViewPr>
    <p:cSldViewPr>
      <p:cViewPr varScale="1">
        <p:scale>
          <a:sx n="47" d="100"/>
          <a:sy n="47" d="100"/>
        </p:scale>
        <p:origin x="-147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0220" y="1950720"/>
            <a:ext cx="11704320" cy="2600960"/>
          </a:xfrm>
        </p:spPr>
        <p:txBody>
          <a:bodyPr vert="horz" lIns="65023" tIns="0" rIns="65023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6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950720" y="4738415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866987"/>
            <a:ext cx="10078720" cy="260096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840" y="3566629"/>
            <a:ext cx="10078720" cy="2147146"/>
          </a:xfrm>
        </p:spPr>
        <p:txBody>
          <a:bodyPr anchor="t"/>
          <a:lstStyle>
            <a:lvl1pPr marL="104037" indent="0" algn="l">
              <a:buNone/>
              <a:defRPr sz="28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0827" y="9125938"/>
            <a:ext cx="1083733" cy="5192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88338"/>
            <a:ext cx="11704320" cy="1625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1"/>
            <a:ext cx="5746045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6259" y="2183271"/>
            <a:ext cx="5748302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50240" y="3359574"/>
            <a:ext cx="5746045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359574"/>
            <a:ext cx="5748302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31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50241" y="2167468"/>
            <a:ext cx="4278490" cy="6545298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3100"/>
            </a:lvl3pPr>
            <a:lvl4pPr>
              <a:defRPr sz="28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" y="866986"/>
            <a:ext cx="7802880" cy="742810"/>
          </a:xfrm>
        </p:spPr>
        <p:txBody>
          <a:bodyPr lIns="65023" rIns="65023" bIns="0" anchor="b">
            <a:sp3d prstMaterial="softEdge"/>
          </a:bodyPr>
          <a:lstStyle>
            <a:lvl1pPr algn="ctr">
              <a:buNone/>
              <a:defRPr sz="2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00960" y="2605476"/>
            <a:ext cx="7802880" cy="5635413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46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" y="1659431"/>
            <a:ext cx="7802880" cy="754278"/>
          </a:xfrm>
        </p:spPr>
        <p:txBody>
          <a:bodyPr lIns="65023" tIns="65023" rIns="65023" anchor="t"/>
          <a:lstStyle>
            <a:lvl1pPr marL="0" indent="0" algn="ct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697472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0240" y="9125938"/>
            <a:ext cx="3034453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l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43307" y="9125938"/>
            <a:ext cx="4118187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ct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270827" y="9125938"/>
            <a:ext cx="1083733" cy="519289"/>
          </a:xfrm>
          <a:prstGeom prst="rect">
            <a:avLst/>
          </a:prstGeom>
        </p:spPr>
        <p:txBody>
          <a:bodyPr vert="horz" lIns="0" tIns="65023" rIns="0" bIns="65023" anchor="b"/>
          <a:lstStyle>
            <a:lvl1pPr algn="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1" latinLnBrk="0" hangingPunct="1">
        <a:spcBef>
          <a:spcPct val="0"/>
        </a:spcBef>
        <a:buNone/>
        <a:defRPr kumimoji="0" sz="58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780276" indent="-585207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235437" indent="-403143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612570" indent="-325115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924680" indent="-260092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7777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09887" indent="-260092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95988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082089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91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en.wikipedia.org/wiki/List_of_Manhattan_neighborhoo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ntmanhattan.com/index.cfm?page=sea" TargetMode="External"/><Relationship Id="rId4" Type="http://schemas.openxmlformats.org/officeDocument/2006/relationships/hyperlink" Target="mailto:maps/search/manhattan+subway+metro+stations/@40.7837297,-74.1033043,11z/data=!3m1!4b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63800" y="2514600"/>
            <a:ext cx="8620125" cy="5141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Data Science Project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 </a:t>
            </a:r>
            <a:r>
              <a:rPr lang="en-US" sz="6600" spc="-5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Coursera</a:t>
            </a: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Capstone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6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0" y="6781800"/>
            <a:ext cx="289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Deepak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Singh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391" y="2564892"/>
            <a:ext cx="11292840" cy="643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5000" y="228600"/>
            <a:ext cx="113538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GeoData Manhattan apts for</a:t>
            </a:r>
            <a:r>
              <a:rPr spc="400" dirty="0"/>
              <a:t> </a:t>
            </a:r>
            <a:r>
              <a:rPr spc="-15" dirty="0"/>
              <a:t>rent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4384" y="5396484"/>
            <a:ext cx="6068568" cy="404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00" y="1600200"/>
            <a:ext cx="5661660" cy="347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3992" y="1638300"/>
            <a:ext cx="5574791" cy="3505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406400" y="304800"/>
            <a:ext cx="117043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Rental </a:t>
            </a:r>
            <a:r>
              <a:rPr sz="3200" dirty="0"/>
              <a:t>Price </a:t>
            </a:r>
            <a:r>
              <a:rPr sz="3200" spc="-5"/>
              <a:t>Statistics </a:t>
            </a:r>
            <a:r>
              <a:rPr lang="en-US" sz="3200" spc="5" dirty="0" smtClean="0"/>
              <a:t>Manhattan</a:t>
            </a:r>
            <a:r>
              <a:rPr sz="3200" spc="210" smtClean="0"/>
              <a:t> </a:t>
            </a:r>
            <a:r>
              <a:rPr sz="3200" spc="10" dirty="0"/>
              <a:t>Apartments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60038" y="912621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US7000/month is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around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4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008" y="2221992"/>
            <a:ext cx="11783568" cy="681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4600" y="381000"/>
            <a:ext cx="98298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Apartments for </a:t>
            </a:r>
            <a:r>
              <a:rPr dirty="0"/>
              <a:t>Rent </a:t>
            </a:r>
            <a:r>
              <a:rPr spc="-5"/>
              <a:t>in</a:t>
            </a:r>
            <a:r>
              <a:rPr spc="305"/>
              <a:t> </a:t>
            </a:r>
            <a:r>
              <a:rPr spc="75" smtClean="0"/>
              <a:t>M</a:t>
            </a:r>
            <a:r>
              <a:rPr lang="en-US" spc="75" dirty="0" err="1" smtClean="0"/>
              <a:t>anhatten</a:t>
            </a:r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191" y="2538983"/>
            <a:ext cx="11411712" cy="681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381000"/>
            <a:ext cx="104394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M</a:t>
            </a:r>
            <a:r>
              <a:rPr lang="en-US" spc="-5" dirty="0" err="1" smtClean="0"/>
              <a:t>anhattan</a:t>
            </a:r>
            <a:r>
              <a:rPr spc="-5" smtClean="0"/>
              <a:t> </a:t>
            </a:r>
            <a:r>
              <a:rPr smtClean="0"/>
              <a:t>a</a:t>
            </a:r>
            <a:r>
              <a:rPr lang="en-US" dirty="0" err="1" smtClean="0"/>
              <a:t>partments</a:t>
            </a:r>
            <a:r>
              <a:rPr smtClean="0"/>
              <a:t> </a:t>
            </a:r>
            <a:r>
              <a:rPr dirty="0"/>
              <a:t>for </a:t>
            </a:r>
            <a:r>
              <a:rPr spc="-25" dirty="0"/>
              <a:t>rent </a:t>
            </a:r>
            <a:r>
              <a:rPr dirty="0"/>
              <a:t>with </a:t>
            </a:r>
            <a:r>
              <a:rPr/>
              <a:t>venue</a:t>
            </a:r>
            <a:r>
              <a:rPr spc="620"/>
              <a:t> </a:t>
            </a:r>
            <a:r>
              <a:rPr spc="10" smtClean="0"/>
              <a:t>cluste</a:t>
            </a:r>
            <a:r>
              <a:rPr lang="en-US" spc="10" dirty="0" smtClean="0"/>
              <a:t>r</a:t>
            </a:r>
            <a:endParaRPr spc="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2200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3200" y="784606"/>
            <a:ext cx="8763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Venues </a:t>
            </a:r>
            <a:r>
              <a:rPr dirty="0"/>
              <a:t>of cluster</a:t>
            </a:r>
            <a:r>
              <a:rPr spc="459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9700" y="2362200"/>
            <a:ext cx="10162032" cy="681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57200"/>
            <a:ext cx="113538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Manhattan subway stations</a:t>
            </a:r>
            <a:r>
              <a:rPr spc="750" dirty="0"/>
              <a:t> </a:t>
            </a:r>
            <a:r>
              <a:rPr spc="15" dirty="0"/>
              <a:t>geodata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2602992"/>
            <a:ext cx="11792712" cy="67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0570" y="912621"/>
            <a:ext cx="838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Apts </a:t>
            </a:r>
            <a:r>
              <a:rPr sz="3600" dirty="0"/>
              <a:t>for </a:t>
            </a:r>
            <a:r>
              <a:rPr sz="3600" spc="-15" dirty="0"/>
              <a:t>rent </a:t>
            </a:r>
            <a:r>
              <a:rPr sz="3600" spc="-90" dirty="0"/>
              <a:t>(blue) </a:t>
            </a:r>
            <a:r>
              <a:rPr sz="3600" dirty="0"/>
              <a:t>and </a:t>
            </a:r>
            <a:r>
              <a:rPr sz="3600" spc="-5" dirty="0"/>
              <a:t>subway stations</a:t>
            </a:r>
            <a:r>
              <a:rPr sz="3600" spc="880" dirty="0"/>
              <a:t> </a:t>
            </a:r>
            <a:r>
              <a:rPr sz="3600" spc="-15" dirty="0"/>
              <a:t>(red)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900" y="2659379"/>
            <a:ext cx="12284964" cy="675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9400" y="762000"/>
            <a:ext cx="86868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Selected</a:t>
            </a:r>
            <a:r>
              <a:rPr spc="-35"/>
              <a:t> </a:t>
            </a:r>
            <a:r>
              <a:rPr spc="15" smtClean="0"/>
              <a:t>Apartment</a:t>
            </a:r>
            <a:endParaRPr spc="1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1083309"/>
            <a:ext cx="96012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Apartment</a:t>
            </a:r>
            <a:r>
              <a:rPr spc="21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2755138"/>
            <a:ext cx="9518015" cy="517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18135">
              <a:lnSpc>
                <a:spcPct val="100899"/>
              </a:lnSpc>
              <a:spcBef>
                <a:spcPts val="75"/>
              </a:spcBef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"one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map"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above,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able to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explore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all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possibilities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since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needed for a good</a:t>
            </a:r>
            <a:r>
              <a:rPr sz="2400" spc="409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decision.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1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US7500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slightly above 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1  400 meters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59th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work place </a:t>
            </a:r>
            <a:r>
              <a:rPr sz="2400" spc="-190" dirty="0">
                <a:solidFill>
                  <a:srgbClr val="FDFFFF"/>
                </a:solidFill>
                <a:latin typeface="Times New Roman"/>
                <a:cs typeface="Times New Roman"/>
              </a:rPr>
              <a:t>(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Park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 600 meters </a:t>
            </a:r>
            <a:r>
              <a:rPr sz="2400" spc="-50" dirty="0">
                <a:solidFill>
                  <a:srgbClr val="FDFFFF"/>
                </a:solidFill>
                <a:latin typeface="Times New Roman"/>
                <a:cs typeface="Times New Roman"/>
              </a:rPr>
              <a:t>way.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can walk to work place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other places a  this apt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and it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located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a fine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district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the East</a:t>
            </a:r>
            <a:r>
              <a:rPr sz="2400" spc="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92405">
              <a:lnSpc>
                <a:spcPct val="100600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2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US6935,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just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under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Fulton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but 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have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ride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dail  possibly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40-60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min ride. </a:t>
            </a:r>
            <a:r>
              <a:rPr sz="2400" spc="-8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this apt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2400" spc="10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spc="35" dirty="0">
                <a:solidFill>
                  <a:srgbClr val="FDFFFF"/>
                </a:solidFill>
                <a:latin typeface="Times New Roman"/>
                <a:cs typeface="Times New Roman"/>
              </a:rPr>
              <a:t>3.¶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309245">
              <a:lnSpc>
                <a:spcPct val="100499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Based 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current Singapore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venues, I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that Cluster 2 type of venues 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resemblance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to my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current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place. That means that </a:t>
            </a:r>
            <a:r>
              <a:rPr sz="2400" spc="-100" dirty="0">
                <a:solidFill>
                  <a:srgbClr val="FDFFFF"/>
                </a:solidFill>
                <a:latin typeface="Times New Roman"/>
                <a:cs typeface="Times New Roman"/>
              </a:rPr>
              <a:t>APARTMENT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1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bett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" y="2380488"/>
            <a:ext cx="11815572" cy="6489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0240" y="390596"/>
            <a:ext cx="1170432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5" dirty="0" smtClean="0"/>
              <a:t>Neighborhood</a:t>
            </a:r>
            <a:br>
              <a:rPr lang="en-US" spc="65" dirty="0" smtClean="0"/>
            </a:br>
            <a:endParaRPr spc="6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746506"/>
            <a:ext cx="8534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Report</a:t>
            </a:r>
            <a:r>
              <a:rPr spc="55" dirty="0"/>
              <a:t> </a:t>
            </a:r>
            <a:r>
              <a:rPr spc="4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0" y="2895600"/>
            <a:ext cx="6749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solved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this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project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who may be</a:t>
            </a:r>
            <a:r>
              <a:rPr sz="2400" spc="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interested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512821"/>
            <a:ext cx="332359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1.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Introduction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</a:t>
            </a:r>
            <a:r>
              <a:rPr sz="2400" spc="18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“business</a:t>
            </a:r>
            <a:r>
              <a:rPr sz="2400" spc="3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problem”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2. Data</a:t>
            </a:r>
            <a:r>
              <a:rPr sz="2400" spc="-22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3619627"/>
            <a:ext cx="100571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	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Describe Data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requirements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Sources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needed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solve the</a:t>
            </a:r>
            <a:r>
              <a:rPr sz="2400" spc="1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3. Methodology</a:t>
            </a:r>
            <a:r>
              <a:rPr sz="2400" spc="9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Main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component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report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- Execute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data processing, describe/discuss</a:t>
            </a:r>
            <a:r>
              <a:rPr sz="2400" spc="53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any</a:t>
            </a:r>
            <a:endParaRPr sz="2400">
              <a:latin typeface="Times New Roman"/>
              <a:cs typeface="Times New Roman"/>
            </a:endParaRPr>
          </a:p>
          <a:p>
            <a:pPr marL="329565" marR="5080">
              <a:lnSpc>
                <a:spcPct val="100400"/>
              </a:lnSpc>
              <a:spcBef>
                <a:spcPts val="1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exploratory data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analysis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and/or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inferential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statistical testing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performed, </a:t>
            </a:r>
            <a:r>
              <a:rPr sz="2400" spc="25" dirty="0">
                <a:solidFill>
                  <a:srgbClr val="EAEAEB"/>
                </a:solidFill>
                <a:latin typeface="Times New Roman"/>
                <a:cs typeface="Times New Roman"/>
              </a:rPr>
              <a:t>and/or 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machine </a:t>
            </a:r>
            <a:r>
              <a:rPr sz="2400" spc="5" dirty="0">
                <a:solidFill>
                  <a:srgbClr val="EAEAEB"/>
                </a:solidFill>
                <a:latin typeface="Times New Roman"/>
                <a:cs typeface="Times New Roman"/>
              </a:rPr>
              <a:t>learnings</a:t>
            </a:r>
            <a:r>
              <a:rPr sz="2400" spc="-11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used.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4. Results</a:t>
            </a:r>
            <a:r>
              <a:rPr sz="2400" spc="-25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196465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</a:t>
            </a:r>
            <a:r>
              <a:rPr sz="2400" spc="390" dirty="0">
                <a:solidFill>
                  <a:srgbClr val="EAEAEB"/>
                </a:solidFill>
                <a:latin typeface="AoyagiKouzanFontT"/>
                <a:cs typeface="AoyagiKouzanFontT"/>
              </a:rPr>
              <a:t> </a:t>
            </a:r>
            <a:r>
              <a:rPr sz="2400" spc="-5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1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lang="en-US" sz="2400" dirty="0" smtClean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results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finding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sz="2400" spc="30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5.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-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observations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noted and any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recommendations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6.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Conclusion</a:t>
            </a:r>
            <a:r>
              <a:rPr sz="2400" spc="-5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chosen and</a:t>
            </a:r>
            <a:r>
              <a:rPr sz="2400" spc="40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conclusions.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69108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64272"/>
            <a:ext cx="10363199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9570" algn="l"/>
                <a:tab pos="4636770" algn="l"/>
              </a:tabLst>
            </a:pPr>
            <a:r>
              <a:rPr spc="-55" dirty="0"/>
              <a:t>Venus</a:t>
            </a:r>
            <a:r>
              <a:rPr spc="-39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Cluster	</a:t>
            </a:r>
            <a:r>
              <a:rPr spc="-5" dirty="0"/>
              <a:t>2	near </a:t>
            </a:r>
            <a:r>
              <a:rPr spc="-15" dirty="0"/>
              <a:t>future</a:t>
            </a:r>
            <a:r>
              <a:rPr spc="-145" dirty="0"/>
              <a:t> </a:t>
            </a:r>
            <a:r>
              <a:rPr spc="-5" dirty="0"/>
              <a:t>home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1" y="533146"/>
            <a:ext cx="93726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5.0</a:t>
            </a:r>
            <a:r>
              <a:rPr sz="6400" spc="-50" dirty="0"/>
              <a:t> </a:t>
            </a:r>
            <a:r>
              <a:rPr sz="6400" spc="-5" dirty="0"/>
              <a:t>Discussion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1549653" y="2351278"/>
            <a:ext cx="9171305" cy="635712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60400" marR="160020" indent="-571500" algn="just">
              <a:lnSpc>
                <a:spcPct val="97500"/>
              </a:lnSpc>
              <a:spcBef>
                <a:spcPts val="204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general, I am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positively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impressed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the  organization, content and lab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works</a:t>
            </a:r>
            <a:r>
              <a:rPr sz="3600" spc="-4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presented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Coursera IBM Certification</a:t>
            </a:r>
            <a:r>
              <a:rPr sz="3600" spc="9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</a:t>
            </a:r>
            <a:endParaRPr sz="3600">
              <a:latin typeface="Times New Roman"/>
              <a:cs typeface="Times New Roman"/>
            </a:endParaRPr>
          </a:p>
          <a:p>
            <a:pPr marL="660400" marR="772795" indent="-571500" algn="just">
              <a:lnSpc>
                <a:spcPct val="97500"/>
              </a:lnSpc>
              <a:spcBef>
                <a:spcPts val="225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Capstone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presented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opportunity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to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practice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apply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Data  tools and methodologies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learned.</a:t>
            </a:r>
            <a:endParaRPr sz="3600">
              <a:latin typeface="Times New Roman"/>
              <a:cs typeface="Times New Roman"/>
            </a:endParaRPr>
          </a:p>
          <a:p>
            <a:pPr marL="660400" marR="43180" indent="-571500" algn="just">
              <a:lnSpc>
                <a:spcPct val="100800"/>
              </a:lnSpc>
              <a:spcBef>
                <a:spcPts val="21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0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created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I can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example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 </a:t>
            </a:r>
            <a:r>
              <a:rPr sz="3600" spc="-65" dirty="0">
                <a:solidFill>
                  <a:srgbClr val="FDFFFF"/>
                </a:solidFill>
                <a:latin typeface="Times New Roman"/>
                <a:cs typeface="Times New Roman"/>
              </a:rPr>
              <a:t>my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potential.</a:t>
            </a:r>
            <a:endParaRPr sz="3600">
              <a:latin typeface="Times New Roman"/>
              <a:cs typeface="Times New Roman"/>
            </a:endParaRPr>
          </a:p>
          <a:p>
            <a:pPr marL="635635" indent="-547370">
              <a:lnSpc>
                <a:spcPct val="100000"/>
              </a:lnSpc>
              <a:spcBef>
                <a:spcPts val="216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acquired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starting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point</a:t>
            </a:r>
            <a:r>
              <a:rPr sz="3600" spc="7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 kick start my career 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again.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812038"/>
            <a:ext cx="1089659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6.0</a:t>
            </a:r>
            <a:r>
              <a:rPr sz="6400" spc="-75" dirty="0"/>
              <a:t> </a:t>
            </a:r>
            <a:r>
              <a:rPr sz="6400" spc="25" dirty="0"/>
              <a:t>Conclusions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737108" y="2259838"/>
            <a:ext cx="10384155" cy="598619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660400" marR="964565" indent="-572135" algn="just">
              <a:lnSpc>
                <a:spcPct val="95200"/>
              </a:lnSpc>
              <a:spcBef>
                <a:spcPts val="3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30" dirty="0">
                <a:solidFill>
                  <a:srgbClr val="FDFFFF"/>
                </a:solidFill>
                <a:latin typeface="Times New Roman"/>
                <a:cs typeface="Times New Roman"/>
              </a:rPr>
              <a:t>rewarded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efforts</a:t>
            </a:r>
            <a:r>
              <a:rPr lang="en-US"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time, I</a:t>
            </a:r>
            <a:r>
              <a:rPr sz="36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believe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 with all the topics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covered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appreciation.</a:t>
            </a:r>
            <a:endParaRPr sz="3600">
              <a:latin typeface="Times New Roman"/>
              <a:cs typeface="Times New Roman"/>
            </a:endParaRPr>
          </a:p>
          <a:p>
            <a:pPr marL="660400" marR="709930" indent="-572135">
              <a:lnSpc>
                <a:spcPct val="97700"/>
              </a:lnSpc>
              <a:spcBef>
                <a:spcPts val="227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 a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practical application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impacting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personal and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impact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using Data Science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tools.</a:t>
            </a:r>
            <a:endParaRPr sz="3600">
              <a:latin typeface="Times New Roman"/>
              <a:cs typeface="Times New Roman"/>
            </a:endParaRPr>
          </a:p>
          <a:p>
            <a:pPr marL="660400" marR="30480" indent="-572135">
              <a:lnSpc>
                <a:spcPct val="96700"/>
              </a:lnSpc>
              <a:spcBef>
                <a:spcPts val="228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Folium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very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powerful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te  consolidate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make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analysis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thoroughly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with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confidence.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would</a:t>
            </a:r>
            <a:r>
              <a:rPr sz="3600" spc="-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recommend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similar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457200"/>
            <a:ext cx="10845799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1.0	</a:t>
            </a:r>
            <a:r>
              <a:rPr spc="35" dirty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400" y="2438400"/>
            <a:ext cx="10972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of the business problem and the audience who would be interested in this project.</a:t>
            </a:r>
          </a:p>
          <a:p>
            <a:endParaRPr lang="en-US" sz="2400" dirty="0" smtClean="0"/>
          </a:p>
          <a:p>
            <a:r>
              <a:rPr lang="en-US" sz="2400" dirty="0" smtClean="0"/>
              <a:t>Description of the Problem and Background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FF00"/>
                </a:solidFill>
              </a:rPr>
              <a:t>Scenario: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am a data scientist residing in Downtown Los Angeles.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currently live within walking distance to Downtown metro station and I enjoy many amenities and venues in the area, such as various international cousins restaurants, cafes, food shops and entertainment.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have been offered a great opportunity to work for a leader firm in Manhattan, NY. I am very excited and I want to use this opportunity to practice my learning in </a:t>
            </a:r>
            <a:r>
              <a:rPr lang="en-US" sz="2400" dirty="0" err="1" smtClean="0"/>
              <a:t>Coursera</a:t>
            </a:r>
            <a:r>
              <a:rPr lang="en-US" sz="2400" dirty="0" smtClean="0"/>
              <a:t> in order to answer relevant questions arisen. The key question is </a:t>
            </a:r>
          </a:p>
          <a:p>
            <a:endParaRPr lang="en-US" sz="20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800" y="1524000"/>
            <a:ext cx="10668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can I find a convenient and enjoyable place similar to mine now in Los Angeles? </a:t>
            </a:r>
          </a:p>
          <a:p>
            <a:r>
              <a:rPr lang="en-US" sz="2400" dirty="0" smtClean="0"/>
              <a:t>Certainly, I can use available real estate apps and Google but the idea is to use and apply myself the learned tools during the course. </a:t>
            </a:r>
          </a:p>
          <a:p>
            <a:r>
              <a:rPr lang="en-US" sz="2400" dirty="0" smtClean="0"/>
              <a:t>In order to make a comparison and evaluation of the rental options in Manhattan NY, I must set some basis, therefore the apartment in Manhattan must meet the following demands:</a:t>
            </a:r>
          </a:p>
          <a:p>
            <a:endParaRPr lang="en-US" sz="2400" dirty="0" smtClean="0"/>
          </a:p>
          <a:p>
            <a:r>
              <a:rPr lang="en-US" sz="2400" dirty="0" smtClean="0"/>
              <a:t>1. Apartment must be 2 or 3 bedrooms </a:t>
            </a:r>
          </a:p>
          <a:p>
            <a:endParaRPr lang="en-US" sz="2400" dirty="0" smtClean="0"/>
          </a:p>
          <a:p>
            <a:r>
              <a:rPr lang="en-US" sz="2400" dirty="0" smtClean="0"/>
              <a:t>2. desired location is near a metro station in the Manhattan area and within 1.0 mile (1.6 km) radius </a:t>
            </a:r>
          </a:p>
          <a:p>
            <a:endParaRPr lang="en-US" sz="2400" dirty="0" smtClean="0"/>
          </a:p>
          <a:p>
            <a:r>
              <a:rPr lang="en-US" sz="2400" dirty="0" smtClean="0"/>
              <a:t>3. price of rent not exceed 7000 dollars per month </a:t>
            </a:r>
          </a:p>
          <a:p>
            <a:endParaRPr lang="en-US" sz="2400" dirty="0" smtClean="0"/>
          </a:p>
          <a:p>
            <a:r>
              <a:rPr lang="en-US" sz="2400" dirty="0" smtClean="0"/>
              <a:t>4. Top amenities in the selected neighborhood shall be similar to current residence. </a:t>
            </a:r>
          </a:p>
          <a:p>
            <a:endParaRPr lang="en-US" sz="2400" dirty="0" smtClean="0"/>
          </a:p>
          <a:p>
            <a:r>
              <a:rPr lang="en-US" sz="2400" dirty="0" smtClean="0"/>
              <a:t>5. Desirable to have venues such as coffee shops, restaurants Asian Thai, wine stores, gym and food.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304800"/>
            <a:ext cx="9296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mtClean="0"/>
              <a:t>2.0</a:t>
            </a:r>
            <a:r>
              <a:rPr lang="en-US" dirty="0" smtClean="0"/>
              <a:t> </a:t>
            </a:r>
            <a:r>
              <a:rPr smtClean="0"/>
              <a:t>Data</a:t>
            </a:r>
            <a:r>
              <a:rPr spc="-150" smtClean="0"/>
              <a:t> </a:t>
            </a:r>
            <a:r>
              <a:rPr spc="10" dirty="0"/>
              <a:t>Section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443633"/>
            <a:ext cx="11811000" cy="6340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2400" b="1" dirty="0">
                <a:solidFill>
                  <a:srgbClr val="FDFFFF"/>
                </a:solidFill>
                <a:latin typeface="Times New Roman"/>
                <a:cs typeface="Times New Roman"/>
              </a:rPr>
              <a:t>2.1	</a:t>
            </a:r>
            <a:r>
              <a:rPr sz="24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b="1" spc="1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DFFFF"/>
                </a:solidFill>
                <a:latin typeface="Times New Roman"/>
                <a:cs typeface="Times New Roman"/>
              </a:rPr>
              <a:t>Requirements</a:t>
            </a:r>
            <a:endParaRPr sz="2400"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for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current residence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Singapore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using</a:t>
            </a:r>
            <a:r>
              <a:rPr sz="2400" spc="2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10">
                <a:solidFill>
                  <a:srgbClr val="FDFFFF"/>
                </a:solidFill>
                <a:latin typeface="Times New Roman"/>
                <a:cs typeface="Times New Roman"/>
              </a:rPr>
              <a:t>Foursquare</a:t>
            </a:r>
            <a:r>
              <a:rPr sz="24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.</a:t>
            </a:r>
            <a:endParaRPr lang="en-US" sz="2400" spc="-10" dirty="0" smtClean="0">
              <a:solidFill>
                <a:srgbClr val="FDFFFF"/>
              </a:solidFill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65" dirty="0">
                <a:solidFill>
                  <a:srgbClr val="FDFFFF"/>
                </a:solidFill>
                <a:latin typeface="Times New Roman"/>
                <a:cs typeface="Times New Roman"/>
              </a:rPr>
              <a:t>(MH)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neighborhoods 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clustered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via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Foursquare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(as  Lab).</a:t>
            </a:r>
            <a:r>
              <a:rPr sz="2400" spc="2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https</a:t>
            </a:r>
            <a:r>
              <a:rPr sz="2400" spc="5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://</a:t>
            </a:r>
            <a:r>
              <a:rPr sz="2400" spc="5" smtClean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en.wikipedia.org/wiki/List_of_Manhattan_neighborhoods#Midtown_neighborho</a:t>
            </a:r>
            <a:endParaRPr lang="en-US" sz="2400" spc="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metro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addresses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spc="-30" dirty="0">
                <a:solidFill>
                  <a:srgbClr val="FDFFFF"/>
                </a:solidFill>
                <a:latin typeface="Times New Roman"/>
                <a:cs typeface="Times New Roman"/>
              </a:rPr>
              <a:t>(lat,long):</a:t>
            </a:r>
            <a:r>
              <a:rPr sz="2400" spc="-30" dirty="0">
                <a:solidFill>
                  <a:srgbClr val="3379B6"/>
                </a:solidFill>
                <a:latin typeface="Times New Roman"/>
                <a:cs typeface="Times New Roman"/>
              </a:rPr>
              <a:t> </a:t>
            </a:r>
            <a:r>
              <a:rPr sz="2400" u="sng" spc="45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https://  </a:t>
            </a:r>
            <a:r>
              <a:rPr sz="2400" u="sng" spc="-1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en.wikipedia.org/wiki/List_of_New_York_City_Subway_stations_in_Manhattan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, </a:t>
            </a:r>
            <a:r>
              <a:rPr sz="2400" spc="20" dirty="0">
                <a:latin typeface="Times New Roman"/>
                <a:cs typeface="Times New Roman"/>
              </a:rPr>
              <a:t>(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3"/>
              </a:rPr>
              <a:t>https://www.google.com/ 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maps/search/manhattan+subway+metro+stations/@40.7837297,-74.1033043,11z/data=!</a:t>
            </a:r>
            <a:r>
              <a:rPr sz="2400" u="sng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3m1!4b1</a:t>
            </a:r>
            <a:r>
              <a:rPr sz="2400" smtClean="0">
                <a:latin typeface="Times New Roman"/>
                <a:cs typeface="Times New Roman"/>
              </a:rPr>
              <a:t>)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500505">
              <a:lnSpc>
                <a:spcPts val="2390"/>
              </a:lnSpc>
              <a:spcBef>
                <a:spcPts val="90"/>
              </a:spcBef>
              <a:buChar char="-"/>
              <a:tabLst>
                <a:tab pos="175895" algn="l"/>
                <a:tab pos="877760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 neighborhood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location,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add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beds,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size,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monthly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complemented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spc="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DFFFF"/>
                </a:solidFill>
                <a:latin typeface="Times New Roman"/>
                <a:cs typeface="Times New Roman"/>
              </a:rPr>
              <a:t>via</a:t>
            </a:r>
            <a:r>
              <a:rPr sz="2400" spc="-5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Nominati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on</a:t>
            </a: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u="sng" spc="55" dirty="0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http:// 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5"/>
              </a:rPr>
              <a:t>www.rentmanhattan.com/index.cfm?page=sea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rch&amp;state=results</a:t>
            </a:r>
            <a:r>
              <a:rPr sz="24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endParaRPr lang="en-US" sz="2400" spc="-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400" y="1600200"/>
            <a:ext cx="111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2.2	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lang="en-US" sz="2400" b="1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Sources, 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Processing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lang="en-US" sz="2400" b="1" spc="-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Tools</a:t>
            </a:r>
            <a:r>
              <a:rPr lang="en-US" sz="2400" b="1" spc="2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used</a:t>
            </a: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ct val="10000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Manhattan neighborhoods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Wikipedia and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organized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Neighborhoods 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 for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</a:t>
            </a:r>
            <a:r>
              <a:rPr lang="en-US" sz="2400" spc="4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Folium.</a:t>
            </a: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Subway stations was obtained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via Wikipedia,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NY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Transit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 site and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Google</a:t>
            </a:r>
            <a:r>
              <a:rPr lang="en-US" sz="2400" spc="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map,</a:t>
            </a: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58940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lang="en-US" sz="2400" spc="-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consolidated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estate sites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for Manhattan.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(latitude,  longitude)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found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algorithm coding and using</a:t>
            </a:r>
            <a:r>
              <a:rPr lang="en-US" sz="2400" spc="14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1" y="493520"/>
            <a:ext cx="8382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3.0</a:t>
            </a:r>
            <a:r>
              <a:rPr spc="-50" dirty="0"/>
              <a:t> </a:t>
            </a:r>
            <a:r>
              <a:rPr spc="4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008" y="2336038"/>
            <a:ext cx="10688955" cy="591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to find the</a:t>
            </a:r>
            <a:r>
              <a:rPr sz="2400" spc="1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answer:</a:t>
            </a:r>
            <a:endParaRPr sz="2400">
              <a:latin typeface="Times New Roman"/>
              <a:cs typeface="Times New Roman"/>
            </a:endParaRPr>
          </a:p>
          <a:p>
            <a:pPr marL="12700" marR="977265">
              <a:lnSpc>
                <a:spcPct val="100600"/>
              </a:lnSpc>
              <a:spcBef>
                <a:spcPts val="5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based on mapping the described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section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2.0, in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order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choice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least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candidate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places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be consol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MAP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where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one can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see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details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cluster of venues in  and 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relative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location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 subway station and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work place.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mea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also be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provided.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popups on the map items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display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price,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lo  cluster 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venues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applicable.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-17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DFFFF"/>
                </a:solidFill>
                <a:latin typeface="Times New Roman"/>
                <a:cs typeface="Times New Roman"/>
              </a:rPr>
              <a:t>Tools:</a:t>
            </a:r>
            <a:endParaRPr sz="2400">
              <a:latin typeface="Times New Roman"/>
              <a:cs typeface="Times New Roman"/>
            </a:endParaRPr>
          </a:p>
          <a:p>
            <a:pPr marL="12700" marR="897255">
              <a:lnSpc>
                <a:spcPct val="100600"/>
              </a:lnSpc>
              <a:spcBef>
                <a:spcPts val="5"/>
              </a:spcBef>
            </a:pP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sites 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consolidate data-frame information which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files for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convenience and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simply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report.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coding 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Nominatim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latitude and longitude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subway stations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also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units)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apartments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10" dirty="0">
                <a:solidFill>
                  <a:srgbClr val="FDFFFF"/>
                </a:solidFill>
                <a:latin typeface="Times New Roman"/>
                <a:cs typeface="Times New Roman"/>
              </a:rPr>
              <a:t>listed.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Geopy_distance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Nominatim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relative distances.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Seaborn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graphic 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for general statistics 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rental</a:t>
            </a:r>
            <a:r>
              <a:rPr sz="2400" spc="-22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900"/>
              </a:lnSpc>
              <a:spcBef>
                <a:spcPts val="95"/>
              </a:spcBef>
            </a:pP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Maps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with popups labels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allow quick identification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location,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and feature,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thus 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making the selection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very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easy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617" y="3724783"/>
            <a:ext cx="6402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4.0	Execution and</a:t>
            </a:r>
            <a:r>
              <a:rPr spc="10" dirty="0"/>
              <a:t> </a:t>
            </a:r>
            <a:r>
              <a:rPr spc="-5" dirty="0"/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984" y="2183892"/>
            <a:ext cx="12496800" cy="722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798321"/>
            <a:ext cx="9401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Manhattan Map </a:t>
            </a:r>
            <a:r>
              <a:rPr sz="3600" dirty="0"/>
              <a:t>- </a:t>
            </a:r>
            <a:r>
              <a:rPr sz="3600" spc="-5" dirty="0"/>
              <a:t>Neighborhoods and Cluster of</a:t>
            </a:r>
            <a:r>
              <a:rPr sz="3600" spc="150" dirty="0"/>
              <a:t> </a:t>
            </a:r>
            <a:r>
              <a:rPr sz="3600" spc="-5" dirty="0"/>
              <a:t>V</a:t>
            </a:r>
            <a:endParaRPr sz="36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53</TotalTime>
  <Words>886</Words>
  <Application>Microsoft Office PowerPoint</Application>
  <PresentationFormat>Custom</PresentationFormat>
  <Paragraphs>98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Apex</vt:lpstr>
      <vt:lpstr>Slide 1</vt:lpstr>
      <vt:lpstr>Report Content</vt:lpstr>
      <vt:lpstr>1.0 Introduction</vt:lpstr>
      <vt:lpstr>Slide 4</vt:lpstr>
      <vt:lpstr>2.0 Data Section</vt:lpstr>
      <vt:lpstr>Slide 6</vt:lpstr>
      <vt:lpstr>3.0 Methodology</vt:lpstr>
      <vt:lpstr>4.0 Execution and Results</vt:lpstr>
      <vt:lpstr>Manhattan Map - Neighborhoods and Cluster of V</vt:lpstr>
      <vt:lpstr>GeoData Manhattan apts for rent</vt:lpstr>
      <vt:lpstr>Rental Price Statistics Manhattan Apartments</vt:lpstr>
      <vt:lpstr>Apartments for Rent in Manhatten</vt:lpstr>
      <vt:lpstr>Manhattan apartments for rent with venue cluster</vt:lpstr>
      <vt:lpstr>Venues of cluster 3</vt:lpstr>
      <vt:lpstr>Manhattan subway stations geodata</vt:lpstr>
      <vt:lpstr>Apts for rent (blue) and subway stations (red)</vt:lpstr>
      <vt:lpstr>Selected Apartment</vt:lpstr>
      <vt:lpstr>Apartment Selection</vt:lpstr>
      <vt:lpstr>Neighborhood </vt:lpstr>
      <vt:lpstr>Venus in Cluster 2 near future home</vt:lpstr>
      <vt:lpstr>5.0 Discussion</vt:lpstr>
      <vt:lpstr>6.0 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VINOD</dc:creator>
  <cp:lastModifiedBy>DEEPAK SINGH</cp:lastModifiedBy>
  <cp:revision>6</cp:revision>
  <dcterms:created xsi:type="dcterms:W3CDTF">2021-06-07T18:21:20Z</dcterms:created>
  <dcterms:modified xsi:type="dcterms:W3CDTF">2021-06-07T19:17:48Z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2021-01-18T00:00:00Z</vt:filetime>
  </property>
  <property fmtid="{D5CDD505-2E9C-101B-9397-08002B2CF9AE}" name="Creator" pid="3">
    <vt:lpwstr>Microsoft® Word for Microsoft 365</vt:lpwstr>
  </property>
  <property fmtid="{D5CDD505-2E9C-101B-9397-08002B2CF9AE}" name="LastSaved" pid="4">
    <vt:filetime>2021-06-07T00:00:00Z</vt:filetime>
  </property>
  <property fmtid="{D5CDD505-2E9C-101B-9397-08002B2CF9AE}" name="NXPowerLiteLastOptimized" pid="5">
    <vt:lpwstr>16156917</vt:lpwstr>
  </property>
  <property fmtid="{D5CDD505-2E9C-101B-9397-08002B2CF9AE}" name="NXPowerLiteSettings" pid="6">
    <vt:lpwstr>C7000400038000</vt:lpwstr>
  </property>
  <property fmtid="{D5CDD505-2E9C-101B-9397-08002B2CF9AE}" name="NXPowerLiteVersion" pid="7">
    <vt:lpwstr>S9.0.3</vt:lpwstr>
  </property>
</Properties>
</file>